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6" r:id="rId4"/>
    <p:sldId id="268" r:id="rId5"/>
    <p:sldId id="261" r:id="rId6"/>
    <p:sldId id="284" r:id="rId7"/>
    <p:sldId id="269" r:id="rId8"/>
    <p:sldId id="270" r:id="rId9"/>
    <p:sldId id="271" r:id="rId10"/>
    <p:sldId id="273" r:id="rId11"/>
    <p:sldId id="277" r:id="rId12"/>
    <p:sldId id="279" r:id="rId13"/>
    <p:sldId id="278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5C5134-3864-FDD7-621D-731F9BE5B0FC}" v="1" dt="2025-11-20T21:09:17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ke, Marissa D" userId="S::lo4213fb@minnstate.edu::12bd71bd-1ffb-4193-86bc-622f1c698d0f" providerId="AD" clId="Web-{30971623-BB57-5F34-74B5-B2CE26E9BDCD}"/>
    <pc:docChg chg="delSld modSld">
      <pc:chgData name="Drake, Marissa D" userId="S::lo4213fb@minnstate.edu::12bd71bd-1ffb-4193-86bc-622f1c698d0f" providerId="AD" clId="Web-{30971623-BB57-5F34-74B5-B2CE26E9BDCD}" dt="2025-10-24T19:56:42.080" v="1077" actId="20577"/>
      <pc:docMkLst>
        <pc:docMk/>
      </pc:docMkLst>
      <pc:sldChg chg="modSp">
        <pc:chgData name="Drake, Marissa D" userId="S::lo4213fb@minnstate.edu::12bd71bd-1ffb-4193-86bc-622f1c698d0f" providerId="AD" clId="Web-{30971623-BB57-5F34-74B5-B2CE26E9BDCD}" dt="2025-10-24T19:38:04.783" v="108" actId="20577"/>
        <pc:sldMkLst>
          <pc:docMk/>
          <pc:sldMk cId="3786197393" sldId="261"/>
        </pc:sldMkLst>
        <pc:spChg chg="mod">
          <ac:chgData name="Drake, Marissa D" userId="S::lo4213fb@minnstate.edu::12bd71bd-1ffb-4193-86bc-622f1c698d0f" providerId="AD" clId="Web-{30971623-BB57-5F34-74B5-B2CE26E9BDCD}" dt="2025-10-24T19:38:04.783" v="108" actId="20577"/>
          <ac:spMkLst>
            <pc:docMk/>
            <pc:sldMk cId="3786197393" sldId="261"/>
            <ac:spMk id="3" creationId="{4F62C9D1-16F0-86F1-AFB5-042347A09129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46:14.892" v="456" actId="20577"/>
        <pc:sldMkLst>
          <pc:docMk/>
          <pc:sldMk cId="1339184615" sldId="269"/>
        </pc:sldMkLst>
        <pc:spChg chg="mod">
          <ac:chgData name="Drake, Marissa D" userId="S::lo4213fb@minnstate.edu::12bd71bd-1ffb-4193-86bc-622f1c698d0f" providerId="AD" clId="Web-{30971623-BB57-5F34-74B5-B2CE26E9BDCD}" dt="2025-10-24T19:46:14.892" v="456" actId="20577"/>
          <ac:spMkLst>
            <pc:docMk/>
            <pc:sldMk cId="1339184615" sldId="269"/>
            <ac:spMk id="3" creationId="{E8BAAADE-6C95-DA34-C732-FE2D630C02B0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48:19.080" v="573" actId="20577"/>
        <pc:sldMkLst>
          <pc:docMk/>
          <pc:sldMk cId="3634359869" sldId="270"/>
        </pc:sldMkLst>
        <pc:spChg chg="mod">
          <ac:chgData name="Drake, Marissa D" userId="S::lo4213fb@minnstate.edu::12bd71bd-1ffb-4193-86bc-622f1c698d0f" providerId="AD" clId="Web-{30971623-BB57-5F34-74B5-B2CE26E9BDCD}" dt="2025-10-24T19:48:19.080" v="573" actId="20577"/>
          <ac:spMkLst>
            <pc:docMk/>
            <pc:sldMk cId="3634359869" sldId="270"/>
            <ac:spMk id="3" creationId="{2A8FA258-2EA6-3ABE-9924-9111B232A843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50:02.642" v="676" actId="20577"/>
        <pc:sldMkLst>
          <pc:docMk/>
          <pc:sldMk cId="1125369857" sldId="271"/>
        </pc:sldMkLst>
        <pc:spChg chg="mod">
          <ac:chgData name="Drake, Marissa D" userId="S::lo4213fb@minnstate.edu::12bd71bd-1ffb-4193-86bc-622f1c698d0f" providerId="AD" clId="Web-{30971623-BB57-5F34-74B5-B2CE26E9BDCD}" dt="2025-10-24T19:50:02.642" v="676" actId="20577"/>
          <ac:spMkLst>
            <pc:docMk/>
            <pc:sldMk cId="1125369857" sldId="271"/>
            <ac:spMk id="3" creationId="{83586559-30AE-BA51-BF55-5EF287A1B358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52:13.689" v="822" actId="20577"/>
        <pc:sldMkLst>
          <pc:docMk/>
          <pc:sldMk cId="797757289" sldId="273"/>
        </pc:sldMkLst>
        <pc:spChg chg="mod">
          <ac:chgData name="Drake, Marissa D" userId="S::lo4213fb@minnstate.edu::12bd71bd-1ffb-4193-86bc-622f1c698d0f" providerId="AD" clId="Web-{30971623-BB57-5F34-74B5-B2CE26E9BDCD}" dt="2025-10-24T19:52:13.689" v="822" actId="20577"/>
          <ac:spMkLst>
            <pc:docMk/>
            <pc:sldMk cId="797757289" sldId="273"/>
            <ac:spMk id="3" creationId="{A399B98A-1A06-8A3E-AB03-127B64B2A956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56:42.080" v="1077" actId="20577"/>
        <pc:sldMkLst>
          <pc:docMk/>
          <pc:sldMk cId="3510818807" sldId="278"/>
        </pc:sldMkLst>
        <pc:spChg chg="mod">
          <ac:chgData name="Drake, Marissa D" userId="S::lo4213fb@minnstate.edu::12bd71bd-1ffb-4193-86bc-622f1c698d0f" providerId="AD" clId="Web-{30971623-BB57-5F34-74B5-B2CE26E9BDCD}" dt="2025-10-24T19:56:42.080" v="1077" actId="20577"/>
          <ac:spMkLst>
            <pc:docMk/>
            <pc:sldMk cId="3510818807" sldId="278"/>
            <ac:spMk id="3" creationId="{584EA110-45C1-4E1C-1FB1-1ED8E18416E0}"/>
          </ac:spMkLst>
        </pc:spChg>
      </pc:sldChg>
      <pc:sldChg chg="modSp">
        <pc:chgData name="Drake, Marissa D" userId="S::lo4213fb@minnstate.edu::12bd71bd-1ffb-4193-86bc-622f1c698d0f" providerId="AD" clId="Web-{30971623-BB57-5F34-74B5-B2CE26E9BDCD}" dt="2025-10-24T19:42:10.767" v="351" actId="1076"/>
        <pc:sldMkLst>
          <pc:docMk/>
          <pc:sldMk cId="3320202892" sldId="284"/>
        </pc:sldMkLst>
        <pc:spChg chg="mod">
          <ac:chgData name="Drake, Marissa D" userId="S::lo4213fb@minnstate.edu::12bd71bd-1ffb-4193-86bc-622f1c698d0f" providerId="AD" clId="Web-{30971623-BB57-5F34-74B5-B2CE26E9BDCD}" dt="2025-10-24T19:42:10.767" v="351" actId="1076"/>
          <ac:spMkLst>
            <pc:docMk/>
            <pc:sldMk cId="3320202892" sldId="284"/>
            <ac:spMk id="3" creationId="{F2F20013-B70C-6477-38FB-2A67F74AE2C6}"/>
          </ac:spMkLst>
        </pc:spChg>
      </pc:sldChg>
    </pc:docChg>
  </pc:docChgLst>
  <pc:docChgLst>
    <pc:chgData name="Drake, Marissa D" userId="S::lo4213fb@minnstate.edu::12bd71bd-1ffb-4193-86bc-622f1c698d0f" providerId="AD" clId="Web-{CC5C5134-3864-FDD7-621D-731F9BE5B0FC}"/>
    <pc:docChg chg="delSld">
      <pc:chgData name="Drake, Marissa D" userId="S::lo4213fb@minnstate.edu::12bd71bd-1ffb-4193-86bc-622f1c698d0f" providerId="AD" clId="Web-{CC5C5134-3864-FDD7-621D-731F9BE5B0FC}" dt="2025-11-20T21:09:17.364" v="0"/>
      <pc:docMkLst>
        <pc:docMk/>
      </pc:docMkLst>
      <pc:sldChg chg="del">
        <pc:chgData name="Drake, Marissa D" userId="S::lo4213fb@minnstate.edu::12bd71bd-1ffb-4193-86bc-622f1c698d0f" providerId="AD" clId="Web-{CC5C5134-3864-FDD7-621D-731F9BE5B0FC}" dt="2025-11-20T21:09:17.364" v="0"/>
        <pc:sldMkLst>
          <pc:docMk/>
          <pc:sldMk cId="1966506353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3C511-21CB-5B66-6C2B-71BA3E8C0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409E1-EA45-9495-93FB-2405E91AC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30A0F-8EBF-A0A8-54FD-6298A539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42D1D-A88E-E2AC-3079-6DAB2DD5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B7BB3-7D8C-6294-324E-6D087FD85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2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69C9-D78A-A293-87FA-63A6864D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27D8E-8B9C-6453-B895-5B53C0A89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B0FF3-A614-DC42-BB6F-5EDC5CF3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8E8B7-D288-D3C8-AA19-AB1567E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B0850-BF01-42C7-72C7-C05E36A9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113B72-72E1-F37E-C2D9-C07C4910A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70A60-1C5D-46EC-115D-FC5FBD3EE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6AC1B-F7EF-37DC-46EB-6802C7E80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9ACF6-15E9-A206-608B-AE9CCF69B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8B9D3-341E-B0D5-B005-853B3424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459FB-57A3-2AB0-4BB1-9E382A86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F9D35-7D7E-AFF4-AD28-CE8660848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49F10-245E-E7ED-9C08-C2A73DED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D57B4-7D95-73B6-AECB-59790590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DC6CB-56FE-3315-3518-E173C34E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80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6EEB4-A393-3475-6956-F9A11C4E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11197-6AA5-82BE-5BE9-6178CE81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BCDF5-42D0-94A2-BCF5-E21F0796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D65CE-4762-517F-01A3-2E103389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91841-9B6B-D6FB-EE89-CC4CE489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9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39FCB-BD6C-92A0-5B3C-04F55E7C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AFAD8-A790-5FD3-BC92-C8FB7F08F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135C7-5285-7CA7-26DC-1CF8B25BD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28CC0-87BA-5760-40A7-AA2C652C9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64B0A-5010-CABC-2709-859B8DAD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27A00-2E90-3233-5D32-03C52EDE3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2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1C75-E24D-3D96-9E43-7A8248A7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E0843-739F-9EFA-0336-7A574644A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821F4-00FA-78C7-9E1F-E7356A970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A9898D-ED8A-5A21-86F7-837ACC4BD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7984BB-BFB8-6386-DD38-C78297A36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AD0F4D-1AB9-55D6-DCFB-5560763C4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F93B6E-4FE2-20CB-2629-41101F7CB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2D3AEE-50E1-26B6-6A72-573431DC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9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3662-E873-9D51-F7EE-FC1146430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FE759-7EE5-4A41-004D-49DB18D3A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FEF93B-D419-D6FD-397C-E3A47491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9D8A8-EAAA-1D6C-7C9E-38AB7865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3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9F0A65-88F3-5515-C153-D5972D13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E619F9-A4EA-2DB7-85D9-D81E8B7D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1DF1F-4C1A-E54D-34FC-253A2384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5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FCEB-801F-A46D-7284-3F30DBC2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AE0F3-50DE-761A-A7F3-C5932A23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8B293-60C4-7FB0-7528-BB4F86353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7D41A-1786-3C51-AD4D-34736AD02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BD0A9-8B54-E4BD-530D-3E766798E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FF294-B7D2-BA6E-4CA3-6AE6A170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4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A7500-DEAE-D9CD-6B77-54D8481A2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AD21E1-AB5E-989D-E35E-9F003A46C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E904E-DF5A-A85E-0B6B-11296F7CA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1D9EB-FE00-B543-FED3-625F7506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53DB3-F16C-355A-68C5-9A8DC67C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2F48E-C3A3-6334-3A69-DC87306AE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3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2F365E-1D0B-9347-1144-911BDBA6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1F615-6817-7163-8056-DC3B79CB0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9A72A-FBFB-BB8D-88C0-7C4342E77E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83D833-E3F0-4910-8B82-FB92C4B8726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A69A9-F443-A576-76BE-EDA80CA606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7541B-20CA-3D0E-8CE4-6AC3C9B9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40667-7261-4216-B31F-598F20B5D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EF04F-CCF4-93E9-16D9-E380CE1DA2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Approach to the Clinical Encounter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110D9F-B8A6-5108-FEDB-B02F5372F1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dirty="0"/>
              <a:t>Marissa Drake, CNP, DNP, FNP​​</a:t>
            </a:r>
          </a:p>
          <a:p>
            <a:pPr fontAlgn="base"/>
            <a:r>
              <a:rPr lang="en-US" dirty="0"/>
              <a:t>Community Faculty​​</a:t>
            </a:r>
          </a:p>
          <a:p>
            <a:pPr fontAlgn="base"/>
            <a:r>
              <a:rPr lang="en-US" dirty="0"/>
              <a:t>College of Nursing and Health Sciences​​</a:t>
            </a:r>
          </a:p>
          <a:p>
            <a:pPr fontAlgn="base"/>
            <a:r>
              <a:rPr lang="en-US" dirty="0"/>
              <a:t>Metropolitan State University​​</a:t>
            </a:r>
          </a:p>
          <a:p>
            <a:pPr fontAlgn="base"/>
            <a:r>
              <a:rPr lang="en-US" dirty="0"/>
              <a:t>St. Paul, MN</a:t>
            </a:r>
          </a:p>
          <a:p>
            <a:r>
              <a:rPr lang="en-US" dirty="0"/>
              <a:t>Some content adopted with permission from Dr. Kim Young Pfuhl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60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8CEE-715C-C477-050B-F4674DCD3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the therapist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9B98A-1A06-8A3E-AB03-127B64B2A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Sometimes you will find your relationship with a patient switching into more of a therapy role</a:t>
            </a:r>
          </a:p>
          <a:p>
            <a:r>
              <a:rPr lang="en-US" dirty="0"/>
              <a:t>It is not your role, nor are you trained in, cognitive therapy</a:t>
            </a:r>
          </a:p>
          <a:p>
            <a:r>
              <a:rPr lang="en-US" dirty="0"/>
              <a:t>Offering some empathy and sharing some of your personal experiences if okay, but you need to have a boundary</a:t>
            </a:r>
          </a:p>
          <a:p>
            <a:r>
              <a:rPr lang="en-US"/>
              <a:t>Redirect the conversation back to the agenda of the visit</a:t>
            </a:r>
          </a:p>
          <a:p>
            <a:r>
              <a:rPr lang="en-US" dirty="0"/>
              <a:t>Suggest the patient establish with a therapist and make a referral</a:t>
            </a:r>
          </a:p>
        </p:txBody>
      </p:sp>
    </p:spTree>
    <p:extLst>
      <p:ext uri="{BB962C8B-B14F-4D97-AF65-F5344CB8AC3E}">
        <p14:creationId xmlns:p14="http://schemas.microsoft.com/office/powerpoint/2010/main" val="797757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A86C-BCD7-F391-5004-39CD1EA4C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sensitive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56F5A-42E9-D38F-8EF0-89AF2EF5D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Sexual practice history</a:t>
            </a:r>
          </a:p>
          <a:p>
            <a:pPr lvl="1"/>
            <a:r>
              <a:rPr lang="en-US" dirty="0"/>
              <a:t>Explain its relevance</a:t>
            </a:r>
          </a:p>
          <a:p>
            <a:pPr lvl="1"/>
            <a:r>
              <a:rPr lang="en-US" dirty="0"/>
              <a:t># of partners in the last year</a:t>
            </a:r>
          </a:p>
          <a:p>
            <a:pPr lvl="1"/>
            <a:r>
              <a:rPr lang="en-US" dirty="0"/>
              <a:t>New partner in the last 6mo?</a:t>
            </a:r>
          </a:p>
          <a:p>
            <a:pPr lvl="1"/>
            <a:r>
              <a:rPr lang="en-US" dirty="0"/>
              <a:t>Male, female, both?</a:t>
            </a:r>
          </a:p>
          <a:p>
            <a:pPr lvl="1"/>
            <a:r>
              <a:rPr lang="en-US" dirty="0"/>
              <a:t>Do you have vaginal intercourse (penis in vagina), oral intercourse (penis in mouth), rectal intercourse (penis in rectum, give “top” v. receive “bottom”)</a:t>
            </a:r>
          </a:p>
          <a:p>
            <a:pPr lvl="1"/>
            <a:r>
              <a:rPr lang="en-US" dirty="0"/>
              <a:t>Condom use?</a:t>
            </a:r>
          </a:p>
          <a:p>
            <a:pPr lvl="1"/>
            <a:r>
              <a:rPr lang="en-US" dirty="0" err="1"/>
              <a:t>Hx</a:t>
            </a:r>
            <a:r>
              <a:rPr lang="en-US" dirty="0"/>
              <a:t> of STIs</a:t>
            </a:r>
          </a:p>
          <a:p>
            <a:pPr lvl="1"/>
            <a:r>
              <a:rPr lang="en-US" dirty="0"/>
              <a:t>Family planning</a:t>
            </a:r>
          </a:p>
          <a:p>
            <a:pPr lvl="1"/>
            <a:r>
              <a:rPr lang="en-US" dirty="0"/>
              <a:t>Trauma, violence, </a:t>
            </a:r>
            <a:r>
              <a:rPr lang="en-US" dirty="0" err="1"/>
              <a:t>saftey</a:t>
            </a:r>
            <a:endParaRPr lang="en-US" dirty="0"/>
          </a:p>
          <a:p>
            <a:r>
              <a:rPr lang="en-US" dirty="0"/>
              <a:t>Substance abuse</a:t>
            </a:r>
          </a:p>
        </p:txBody>
      </p:sp>
    </p:spTree>
    <p:extLst>
      <p:ext uri="{BB962C8B-B14F-4D97-AF65-F5344CB8AC3E}">
        <p14:creationId xmlns:p14="http://schemas.microsoft.com/office/powerpoint/2010/main" val="1446683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A655-8398-2950-0BBF-2790EAFD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challenges: sexual orientation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24A2-2AE0-2E35-AEAB-1998521AC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Sex assigned at birth</a:t>
            </a:r>
          </a:p>
          <a:p>
            <a:r>
              <a:rPr lang="en-US" dirty="0"/>
              <a:t>What gender do you identify as</a:t>
            </a:r>
          </a:p>
          <a:p>
            <a:pPr lvl="1"/>
            <a:r>
              <a:rPr lang="en-US" dirty="0"/>
              <a:t>Preferred name and pronouns</a:t>
            </a:r>
          </a:p>
          <a:p>
            <a:r>
              <a:rPr lang="en-US" dirty="0"/>
              <a:t>Are you sexually active? males, females, or both?</a:t>
            </a:r>
          </a:p>
          <a:p>
            <a:r>
              <a:rPr lang="en-US" dirty="0"/>
              <a:t>Have you had any gender-affirming treatments?</a:t>
            </a:r>
          </a:p>
          <a:p>
            <a:pPr lvl="1"/>
            <a:r>
              <a:rPr lang="en-US" dirty="0"/>
              <a:t>Hormone therapy</a:t>
            </a:r>
          </a:p>
          <a:p>
            <a:pPr lvl="1"/>
            <a:r>
              <a:rPr lang="en-US" dirty="0"/>
              <a:t>Mastectomy “top surgery”</a:t>
            </a:r>
          </a:p>
          <a:p>
            <a:pPr lvl="1"/>
            <a:r>
              <a:rPr lang="en-US" dirty="0"/>
              <a:t>Vaginoplasty, phalloplasty, scrotoplasty “bottom surgery”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235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8C123-F8B0-0953-6D7C-48210A11E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working with an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EA110-45C1-4E1C-1FB1-1ED8E1841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Working with an interpreter is time consuming</a:t>
            </a:r>
          </a:p>
          <a:p>
            <a:r>
              <a:rPr lang="en-US" dirty="0"/>
              <a:t>Sometimes you sense the interpreter is not accurately relaying communication between you and the patient</a:t>
            </a:r>
          </a:p>
          <a:p>
            <a:r>
              <a:rPr lang="en-US" dirty="0"/>
              <a:t>Ask the interpreter for clarification, "what did they just say?"</a:t>
            </a:r>
          </a:p>
          <a:p>
            <a:r>
              <a:rPr lang="en-US" dirty="0"/>
              <a:t>ESL patient proficient in English may not understand the specific medical language you are using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Can try to use a phone interpreter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Encourage pt to schedule with interpreter next time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"even though your </a:t>
            </a:r>
            <a:r>
              <a:rPr lang="en-US" dirty="0" err="1"/>
              <a:t>english</a:t>
            </a:r>
            <a:r>
              <a:rPr lang="en-US" dirty="0"/>
              <a:t> is excellent it can be difficult to understand medical terms we don’t use often in everyday language.  I want to make sure you have full understanding of your visit and our plan"</a:t>
            </a:r>
          </a:p>
          <a:p>
            <a:r>
              <a:rPr lang="en-US" dirty="0"/>
              <a:t>Do not use family members as interpreters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18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00AF8-4EC6-D667-4775-9961AF66D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80F55-C36C-5009-1EFD-A2AE37329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Bickley, L. S. (2023). </a:t>
            </a:r>
            <a:r>
              <a:rPr lang="en-US" i="1" dirty="0"/>
              <a:t>Bates’ Guide to Physical Examination and History Taking (13</a:t>
            </a:r>
            <a:r>
              <a:rPr lang="en-US" i="1" baseline="30000" dirty="0"/>
              <a:t>th</a:t>
            </a:r>
            <a:r>
              <a:rPr lang="en-US" i="1" dirty="0"/>
              <a:t> ed.)</a:t>
            </a:r>
            <a:r>
              <a:rPr lang="en-US" dirty="0"/>
              <a:t>. Philadelphia: Wolters </a:t>
            </a:r>
            <a:r>
              <a:rPr lang="en-US" dirty="0" err="1"/>
              <a:t>Kluwers</a:t>
            </a:r>
            <a:r>
              <a:rPr lang="en-US" dirty="0"/>
              <a:t>.</a:t>
            </a:r>
          </a:p>
          <a:p>
            <a:r>
              <a:rPr lang="en-US" dirty="0"/>
              <a:t>Lech, C. A. (2018). EMRA Transgender Care Guide.  Retrieved October 23 2025 from https://www.emra.org/books/transgender-care-guide/trans-care-guide-intro</a:t>
            </a:r>
          </a:p>
        </p:txBody>
      </p:sp>
    </p:spTree>
    <p:extLst>
      <p:ext uri="{BB962C8B-B14F-4D97-AF65-F5344CB8AC3E}">
        <p14:creationId xmlns:p14="http://schemas.microsoft.com/office/powerpoint/2010/main" val="1803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5D89-F0F9-EA9F-B96D-A54C7622D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for the visit: chart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FE3ED-B3CD-1238-A33A-242E602FE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 list</a:t>
            </a:r>
          </a:p>
          <a:p>
            <a:r>
              <a:rPr lang="en-US" dirty="0"/>
              <a:t>Medications – LOOK UP ANY YOU DO NOT KNOW</a:t>
            </a:r>
          </a:p>
          <a:p>
            <a:r>
              <a:rPr lang="en-US" dirty="0"/>
              <a:t>Recent labs</a:t>
            </a:r>
          </a:p>
          <a:p>
            <a:r>
              <a:rPr lang="en-US" dirty="0"/>
              <a:t>Last PCP visit</a:t>
            </a:r>
          </a:p>
          <a:p>
            <a:r>
              <a:rPr lang="en-US" dirty="0"/>
              <a:t>New specialty visits since your last visit</a:t>
            </a:r>
          </a:p>
          <a:p>
            <a:r>
              <a:rPr lang="en-US" dirty="0"/>
              <a:t>ER/hospitalizations</a:t>
            </a:r>
          </a:p>
          <a:p>
            <a:r>
              <a:rPr lang="en-US" dirty="0"/>
              <a:t>Document this right in your visit note</a:t>
            </a:r>
          </a:p>
          <a:p>
            <a:pPr lvl="1"/>
            <a:r>
              <a:rPr lang="en-US" dirty="0"/>
              <a:t>Might be helpful to take hand notes initially, but you end up writing everything twice</a:t>
            </a:r>
          </a:p>
        </p:txBody>
      </p:sp>
    </p:spTree>
    <p:extLst>
      <p:ext uri="{BB962C8B-B14F-4D97-AF65-F5344CB8AC3E}">
        <p14:creationId xmlns:p14="http://schemas.microsoft.com/office/powerpoint/2010/main" val="328305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8447-7684-4D5B-3453-2F70BA0AB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8071A-98E3-0AAA-71B6-D205153FA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the HPI before you enter the room</a:t>
            </a:r>
          </a:p>
          <a:p>
            <a:pPr lvl="1"/>
            <a:r>
              <a:rPr lang="en-US" dirty="0"/>
              <a:t>Type out the interval history </a:t>
            </a:r>
          </a:p>
          <a:p>
            <a:pPr lvl="1"/>
            <a:r>
              <a:rPr lang="en-US" dirty="0"/>
              <a:t>Type out old carts to remind yourself</a:t>
            </a:r>
          </a:p>
          <a:p>
            <a:pPr lvl="1"/>
            <a:r>
              <a:rPr lang="en-US" dirty="0"/>
              <a:t>Type out red flag symptoms you want to be sure to ask about</a:t>
            </a:r>
          </a:p>
          <a:p>
            <a:r>
              <a:rPr lang="en-US" dirty="0"/>
              <a:t>Type HPI in the exam room as you are hearing it</a:t>
            </a:r>
          </a:p>
          <a:p>
            <a:pPr lvl="1"/>
            <a:r>
              <a:rPr lang="en-US" dirty="0"/>
              <a:t>More accurate</a:t>
            </a:r>
          </a:p>
          <a:p>
            <a:pPr lvl="1"/>
            <a:r>
              <a:rPr lang="en-US" dirty="0"/>
              <a:t>Saves time</a:t>
            </a:r>
          </a:p>
          <a:p>
            <a:r>
              <a:rPr lang="en-US" dirty="0"/>
              <a:t>AI scribe software </a:t>
            </a:r>
          </a:p>
        </p:txBody>
      </p:sp>
    </p:spTree>
    <p:extLst>
      <p:ext uri="{BB962C8B-B14F-4D97-AF65-F5344CB8AC3E}">
        <p14:creationId xmlns:p14="http://schemas.microsoft.com/office/powerpoint/2010/main" val="267778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A6605-E051-9F3E-2251-A0013502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to the clinical encounter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99E4-FB2E-CCEA-390A-528E06604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impressions matter</a:t>
            </a:r>
          </a:p>
          <a:p>
            <a:pPr lvl="1"/>
            <a:r>
              <a:rPr lang="en-US" dirty="0"/>
              <a:t>Professional dress</a:t>
            </a:r>
          </a:p>
          <a:p>
            <a:pPr lvl="1"/>
            <a:r>
              <a:rPr lang="en-US" dirty="0"/>
              <a:t>Greet the patient by name, clearly state your name and your role</a:t>
            </a:r>
          </a:p>
          <a:p>
            <a:pPr lvl="1"/>
            <a:r>
              <a:rPr lang="en-US" dirty="0"/>
              <a:t>Handshake?</a:t>
            </a:r>
          </a:p>
          <a:p>
            <a:pPr lvl="1"/>
            <a:r>
              <a:rPr lang="en-US" dirty="0"/>
              <a:t>Have the patient clothed initially</a:t>
            </a:r>
          </a:p>
          <a:p>
            <a:pPr lvl="1"/>
            <a:r>
              <a:rPr lang="en-US" dirty="0"/>
              <a:t>Sit at same level as patient, share the computer screen</a:t>
            </a:r>
          </a:p>
          <a:p>
            <a:pPr lvl="1"/>
            <a:r>
              <a:rPr lang="en-US" dirty="0"/>
              <a:t>Eye contact</a:t>
            </a:r>
          </a:p>
          <a:p>
            <a:pPr lvl="1"/>
            <a:r>
              <a:rPr lang="en-US" dirty="0"/>
              <a:t>If you are late, apologize</a:t>
            </a:r>
          </a:p>
          <a:p>
            <a:r>
              <a:rPr lang="en-US" dirty="0"/>
              <a:t>Speak clearly, use developmentally appropriate language, do not use medical jargon </a:t>
            </a:r>
          </a:p>
        </p:txBody>
      </p:sp>
    </p:spTree>
    <p:extLst>
      <p:ext uri="{BB962C8B-B14F-4D97-AF65-F5344CB8AC3E}">
        <p14:creationId xmlns:p14="http://schemas.microsoft.com/office/powerpoint/2010/main" val="3998839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DF9C-1FF9-A723-4951-77262269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agenda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C9D1-16F0-86F1-AFB5-042347A09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Common challenge: the laundry list</a:t>
            </a:r>
          </a:p>
          <a:p>
            <a:r>
              <a:rPr lang="en-US" dirty="0"/>
              <a:t>Elicit all of the patient's concerns at the start of the visit, make a list in the HPI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This helps avoid the door handle concerns</a:t>
            </a:r>
          </a:p>
          <a:p>
            <a:r>
              <a:rPr lang="en-US" dirty="0"/>
              <a:t>If there are more than 3-4 complaints work with the patient to decide what is reasonable and prudent to address in this visit</a:t>
            </a:r>
          </a:p>
          <a:p>
            <a:r>
              <a:rPr lang="en-US" dirty="0"/>
              <a:t>"I want to make sure we have adequate time to address all of your concerns thoroughly"</a:t>
            </a:r>
          </a:p>
          <a:p>
            <a:r>
              <a:rPr lang="en-US" dirty="0"/>
              <a:t>Make sure to address any red flag concerns that day</a:t>
            </a:r>
          </a:p>
          <a:p>
            <a:r>
              <a:rPr lang="en-US" dirty="0"/>
              <a:t>Schedule a follow up visit to continue to work on the list</a:t>
            </a:r>
          </a:p>
        </p:txBody>
      </p:sp>
    </p:spTree>
    <p:extLst>
      <p:ext uri="{BB962C8B-B14F-4D97-AF65-F5344CB8AC3E}">
        <p14:creationId xmlns:p14="http://schemas.microsoft.com/office/powerpoint/2010/main" val="378619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88D7-91DB-16E2-A369-DAD0D662C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multiple CCs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20013-B70C-6477-38FB-2A67F74AE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087"/>
            <a:ext cx="10515600" cy="507426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List every chief complaint separately</a:t>
            </a:r>
          </a:p>
          <a:p>
            <a:r>
              <a:rPr lang="en-US" dirty="0"/>
              <a:t>Need an HPI for each individual complaint</a:t>
            </a:r>
          </a:p>
          <a:p>
            <a:r>
              <a:rPr lang="en-US" dirty="0"/>
              <a:t>"I was walking my dog yesterday when I twisted my knee walking on the ice.  It swelled up and since then has been painful to walk on.  I also have noticed I am more short of breath with walking my dog.  This winter really has me down.  Its been harder to get out of the house."</a:t>
            </a:r>
          </a:p>
          <a:p>
            <a:r>
              <a:rPr lang="en-US" dirty="0"/>
              <a:t>This is actually 3 chief complaints: knee pain, dyspnea on exertion, and mood changes.  We need to piece each one out and do a full HPI on each concern.</a:t>
            </a:r>
          </a:p>
          <a:p>
            <a:r>
              <a:rPr lang="en-US" dirty="0"/>
              <a:t>Sometimes we need to use our clinical judgment to escalate a concern that the patient is less concerned about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"I hear you about the knee pain, we will evaluate that.  I am really concerned about the shortness of breath, let's talk about that first"</a:t>
            </a:r>
          </a:p>
          <a:p>
            <a:r>
              <a:rPr lang="en-US" dirty="0"/>
              <a:t>Again, use shared decision making to decide on a manageable number of concerns to address in one visit</a:t>
            </a:r>
          </a:p>
        </p:txBody>
      </p:sp>
    </p:spTree>
    <p:extLst>
      <p:ext uri="{BB962C8B-B14F-4D97-AF65-F5344CB8AC3E}">
        <p14:creationId xmlns:p14="http://schemas.microsoft.com/office/powerpoint/2010/main" val="3320202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E6489-5CB4-E55A-57CA-C20CE725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the wandering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AAADE-6C95-DA34-C732-FE2D630C0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Talkative patients who do not stay focused on the concern can be challenging</a:t>
            </a:r>
          </a:p>
          <a:p>
            <a:r>
              <a:rPr lang="en-US" dirty="0"/>
              <a:t>You need to gently redirect back to the HPI</a:t>
            </a:r>
          </a:p>
          <a:p>
            <a:r>
              <a:rPr lang="en-US" dirty="0"/>
              <a:t>Ask specific questions to get the information you need</a:t>
            </a:r>
          </a:p>
          <a:p>
            <a:r>
              <a:rPr lang="en-US" dirty="0"/>
              <a:t>"I am sorry to interrupt but we only have 20min together and I want to make sure we have enough time to address your concerns"</a:t>
            </a:r>
          </a:p>
          <a:p>
            <a:r>
              <a:rPr lang="en-US" dirty="0"/>
              <a:t>Assess for mania, pressured rapid loud speech, flight of ideas</a:t>
            </a:r>
          </a:p>
        </p:txBody>
      </p:sp>
    </p:spTree>
    <p:extLst>
      <p:ext uri="{BB962C8B-B14F-4D97-AF65-F5344CB8AC3E}">
        <p14:creationId xmlns:p14="http://schemas.microsoft.com/office/powerpoint/2010/main" val="1339184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7F39F-69A2-E33B-A285-802BC8B0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slipping in a severe symptom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A258-2EA6-3ABE-9924-9111B232A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Sometimes a patient will off-handedly mention a symptoms that is highly concerning</a:t>
            </a:r>
          </a:p>
          <a:p>
            <a:r>
              <a:rPr lang="en-US" dirty="0"/>
              <a:t>It is up to you to reorient the visit to prioritize that symptom</a:t>
            </a:r>
          </a:p>
          <a:p>
            <a:r>
              <a:rPr lang="en-US" dirty="0"/>
              <a:t>I've had patients casually mention chest pain, a syncopal event, suicide ideation, etc.</a:t>
            </a:r>
          </a:p>
          <a:p>
            <a:r>
              <a:rPr lang="en-US" dirty="0"/>
              <a:t>"hold on, you passed out?"</a:t>
            </a:r>
          </a:p>
          <a:p>
            <a:r>
              <a:rPr lang="en-US" dirty="0"/>
              <a:t>"hold on, lets talk more about your mood that sounds concerning"</a:t>
            </a:r>
          </a:p>
          <a:p>
            <a:r>
              <a:rPr lang="en-US" dirty="0"/>
              <a:t>"wait, you were having chest pain? Let's talk more about that"</a:t>
            </a:r>
          </a:p>
        </p:txBody>
      </p:sp>
    </p:spTree>
    <p:extLst>
      <p:ext uri="{BB962C8B-B14F-4D97-AF65-F5344CB8AC3E}">
        <p14:creationId xmlns:p14="http://schemas.microsoft.com/office/powerpoint/2010/main" val="363435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133-9AC7-D25C-9F18-BE1702F07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challenge: the difficult historian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86559-30AE-BA51-BF55-5EF287A1B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Sometimes patients are not reliable historians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Mental health, cognitive problems (dementia), </a:t>
            </a:r>
          </a:p>
          <a:p>
            <a:r>
              <a:rPr lang="en-US" dirty="0"/>
              <a:t>Do the best you can, ask simple, direct questions, try to reflect your understanding of the information back to the patient for clarification</a:t>
            </a:r>
          </a:p>
          <a:p>
            <a:r>
              <a:rPr lang="en-US" dirty="0"/>
              <a:t>Ask them to bring a family member or ask if you can reach out to a family member to discuss what is going on</a:t>
            </a:r>
          </a:p>
        </p:txBody>
      </p:sp>
    </p:spTree>
    <p:extLst>
      <p:ext uri="{BB962C8B-B14F-4D97-AF65-F5344CB8AC3E}">
        <p14:creationId xmlns:p14="http://schemas.microsoft.com/office/powerpoint/2010/main" val="1125369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513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Approach to the Clinical Encounter</vt:lpstr>
      <vt:lpstr>Preparing for the visit: chart review</vt:lpstr>
      <vt:lpstr>Documentation Pearls</vt:lpstr>
      <vt:lpstr>Approach to the clinical encounter</vt:lpstr>
      <vt:lpstr>Shared agenda setting</vt:lpstr>
      <vt:lpstr>Common challenge: multiple CCs</vt:lpstr>
      <vt:lpstr>Common challenge: the wandering history</vt:lpstr>
      <vt:lpstr>Common challenge: slipping in a severe symptom</vt:lpstr>
      <vt:lpstr>Common challenge: the difficult historian</vt:lpstr>
      <vt:lpstr>Common challenge: the therapist role</vt:lpstr>
      <vt:lpstr>Common challenge: sensitive topics</vt:lpstr>
      <vt:lpstr>Common challenges: sexual orientation history</vt:lpstr>
      <vt:lpstr>Common challenge: working with an interpreter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Drake, Marissa D</dc:creator>
  <cp:lastModifiedBy>Drake, Marissa D</cp:lastModifiedBy>
  <cp:revision>153</cp:revision>
  <dcterms:created xsi:type="dcterms:W3CDTF">2025-10-23T18:33:01Z</dcterms:created>
  <dcterms:modified xsi:type="dcterms:W3CDTF">2025-11-20T21:09:17Z</dcterms:modified>
</cp:coreProperties>
</file>